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31"/>
  </p:notesMasterIdLst>
  <p:sldIdLst>
    <p:sldId id="256" r:id="rId2"/>
    <p:sldId id="258" r:id="rId3"/>
    <p:sldId id="260" r:id="rId4"/>
    <p:sldId id="262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7" r:id="rId24"/>
    <p:sldId id="288" r:id="rId25"/>
    <p:sldId id="300" r:id="rId26"/>
    <p:sldId id="301" r:id="rId27"/>
    <p:sldId id="302" r:id="rId28"/>
    <p:sldId id="303" r:id="rId29"/>
    <p:sldId id="304" r:id="rId30"/>
  </p:sldIdLst>
  <p:sldSz cx="9144000" cy="5143500" type="screen16x9"/>
  <p:notesSz cx="6858000" cy="9144000"/>
  <p:embeddedFontLst>
    <p:embeddedFont>
      <p:font typeface="Google Sans" pitchFamily="2" charset="0"/>
      <p:regular r:id="rId32"/>
      <p:bold r:id="rId33"/>
      <p:italic r:id="rId34"/>
      <p:boldItalic r:id="rId35"/>
    </p:embeddedFont>
    <p:embeddedFont>
      <p:font typeface="Google Sans Medium" pitchFamily="2" charset="0"/>
      <p:regular r:id="rId36"/>
      <p:bold r:id="rId37"/>
      <p:italic r:id="rId38"/>
      <p:boldItalic r:id="rId39"/>
    </p:embeddedFont>
    <p:embeddedFont>
      <p:font typeface="Google Sans Mono" panose="020B0509030202040204" pitchFamily="49" charset="0"/>
      <p:regular r:id="rId40"/>
      <p:bold r:id="rId41"/>
      <p:italic r:id="rId42"/>
      <p:boldItalic r:id="rId43"/>
    </p:embeddedFont>
    <p:embeddedFont>
      <p:font typeface="Google Sans Mono Medium" panose="020B0509030202040204" pitchFamily="49" charset="0"/>
      <p:regular r:id="rId44"/>
      <p:bold r:id="rId45"/>
      <p:italic r:id="rId46"/>
      <p:boldItalic r:id="rId47"/>
    </p:embeddedFont>
    <p:embeddedFont>
      <p:font typeface="Google Sans SemiBold" pitchFamily="2" charset="0"/>
      <p:regular r:id="rId48"/>
      <p:bold r:id="rId49"/>
      <p:italic r:id="rId50"/>
      <p:boldItalic r:id="rId51"/>
    </p:embeddedFont>
    <p:embeddedFont>
      <p:font typeface="Google Sans Text" panose="020B0503030502040204" pitchFamily="34" charset="0"/>
      <p:regular r:id="rId52"/>
      <p:bold r:id="rId53"/>
      <p:italic r:id="rId54"/>
      <p:boldItalic r:id="rId55"/>
    </p:embeddedFont>
    <p:embeddedFont>
      <p:font typeface="Inconsolata" pitchFamily="49" charset="0"/>
      <p:regular r:id="rId56"/>
      <p:bold r:id="rId57"/>
    </p:embeddedFont>
    <p:embeddedFont>
      <p:font typeface="Roboto Mono Light" panose="020F0302020204030204" pitchFamily="3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42"/>
    <p:restoredTop sz="94667"/>
  </p:normalViewPr>
  <p:slideViewPr>
    <p:cSldViewPr snapToGrid="0">
      <p:cViewPr varScale="1">
        <p:scale>
          <a:sx n="119" d="100"/>
          <a:sy n="119" d="100"/>
        </p:scale>
        <p:origin x="200" y="6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font" Target="fonts/font27.fntdata"/><Relationship Id="rId5" Type="http://schemas.openxmlformats.org/officeDocument/2006/relationships/slide" Target="slides/slide4.xml"/><Relationship Id="rId61" Type="http://schemas.openxmlformats.org/officeDocument/2006/relationships/font" Target="fonts/font3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font" Target="fonts/font28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font" Target="fonts/font26.fntdata"/><Relationship Id="rId10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60" Type="http://schemas.openxmlformats.org/officeDocument/2006/relationships/font" Target="fonts/font29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3ac98cd608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3ac98cd608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3ac98cd608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3ac98cd608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ac98cd608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3ac98cd608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3ac98cd608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3ac98cd608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ac98cd608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ac98cd608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ac98cd608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ac98cd608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3ac98cd608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3ac98cd608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ac98cd608_1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ac98cd608_1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3ac98cd608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3ac98cd608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3ac98cd608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3ac98cd608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3ac98cd60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3ac98cd60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ac98cd608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ac98cd608_1_2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dcfd70ec33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dcfd70ec33_4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dcfd70ec33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dcfd70ec33_4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3ac98cd608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3ac98cd608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cfd70ec33_4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dcfd70ec33_4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388cc31a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388cc31a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388cc31ae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388cc31ae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388cc31ae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388cc31ae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388cc31ae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388cc31ae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388cc31ae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388cc31ae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ac98cd608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ac98cd608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ac98cd608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3ac98cd608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ac98cd608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ac98cd608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3ac98cd608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3ac98cd608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ac98cd608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ac98cd608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ac98cd608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ac98cd608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ac98cd60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ac98cd60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645320" y="1556475"/>
            <a:ext cx="7934100" cy="19803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04790" y="3374068"/>
            <a:ext cx="45726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Google Sans"/>
              <a:buNone/>
              <a:defRPr sz="19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62">
          <p15:clr>
            <a:srgbClr val="E46962"/>
          </p15:clr>
        </p15:guide>
        <p15:guide id="2" pos="248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CUSTOM_16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code - dark bg">
  <p:cSld name="CUSTOM_15_1">
    <p:bg>
      <p:bgPr>
        <a:solidFill>
          <a:srgbClr val="20212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507488" y="1988213"/>
            <a:ext cx="7887000" cy="126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code - snippet left">
  <p:cSld name="CUSTOM_16_1">
    <p:bg>
      <p:bgPr>
        <a:solidFill>
          <a:srgbClr val="202124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subTitle" idx="1"/>
          </p:nvPr>
        </p:nvSpPr>
        <p:spPr>
          <a:xfrm>
            <a:off x="507488" y="1988213"/>
            <a:ext cx="4567800" cy="126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Google Sans Mono"/>
              <a:buNone/>
              <a:defRPr sz="1500">
                <a:solidFill>
                  <a:schemeClr val="lt1"/>
                </a:solidFill>
                <a:latin typeface="Google Sans Mono"/>
                <a:ea typeface="Google Sans Mono"/>
                <a:cs typeface="Google Sans Mono"/>
                <a:sym typeface="Google San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28" name="Google Shape;2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Number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 hasCustomPrompt="1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8700"/>
              <a:buNone/>
              <a:defRPr sz="87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7"/>
          <p:cNvSpPr txBox="1">
            <a:spLocks noGrp="1"/>
          </p:cNvSpPr>
          <p:nvPr>
            <p:ph type="title" idx="2"/>
          </p:nvPr>
        </p:nvSpPr>
        <p:spPr>
          <a:xfrm>
            <a:off x="311700" y="1257225"/>
            <a:ext cx="39942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 idx="3"/>
          </p:nvPr>
        </p:nvSpPr>
        <p:spPr>
          <a:xfrm>
            <a:off x="311700" y="3302475"/>
            <a:ext cx="41211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500"/>
              <a:buFont typeface="Roboto Mono Light"/>
              <a:buNone/>
              <a:defRPr sz="2500"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pic>
        <p:nvPicPr>
          <p:cNvPr id="34" name="Google Shape;3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 hasCustomPrompt="1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None/>
              <a:defRPr sz="9000">
                <a:solidFill>
                  <a:srgbClr val="2021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Google Sans Medium"/>
              <a:buNone/>
              <a:defRPr sz="1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title" idx="2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 idx="3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 b="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None/>
              <a:defRPr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trygcp.dev/e/build-ai-KHH01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trygcp.dev/e/build-ai-KHH0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trygcp.dev/e/build-ai-KHH0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trygcp.dev/e/build-ai-KHH0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trygcp.dev/e/build-ai-KHH0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604950" y="1190715"/>
            <a:ext cx="7934100" cy="19803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With Ai – NSYSU</a:t>
            </a:r>
            <a:br>
              <a:rPr lang="en-US" dirty="0"/>
            </a:br>
            <a:r>
              <a:rPr lang="en-US" dirty="0"/>
              <a:t>GCP </a:t>
            </a:r>
            <a:r>
              <a:rPr lang="en-US" dirty="0" err="1"/>
              <a:t>額度啟用教學</a:t>
            </a:r>
            <a:endParaRPr dirty="0"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704800" y="3374092"/>
            <a:ext cx="4572600" cy="10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/>
              <a:t>楷鈞</a:t>
            </a:r>
            <a:r>
              <a:rPr lang="en" sz="1800" dirty="0"/>
              <a:t>,</a:t>
            </a:r>
            <a:r>
              <a:rPr lang="zh-TW" altLang="en-US" sz="1800" dirty="0"/>
              <a:t> </a:t>
            </a:r>
            <a:r>
              <a:rPr lang="en-US" altLang="zh-TW" sz="1800" dirty="0"/>
              <a:t>Kai</a:t>
            </a:r>
            <a:r>
              <a:rPr lang="en" sz="1800" dirty="0"/>
              <a:t> 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accent1"/>
                </a:solidFill>
              </a:rPr>
              <a:t>GDG NSYSU , Organizer &amp; lead</a:t>
            </a:r>
          </a:p>
        </p:txBody>
      </p:sp>
      <p:sp>
        <p:nvSpPr>
          <p:cNvPr id="63" name="Google Shape;63;p16"/>
          <p:cNvSpPr txBox="1"/>
          <p:nvPr/>
        </p:nvSpPr>
        <p:spPr>
          <a:xfrm>
            <a:off x="910455" y="468920"/>
            <a:ext cx="21891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On Campus</a:t>
            </a:r>
            <a:endParaRPr sz="1100"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0" title="google-cloud-credit-flow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0" title="google-cloud-credit-flow-2.png"/>
          <p:cNvPicPr preferRelativeResize="0"/>
          <p:nvPr/>
        </p:nvPicPr>
        <p:blipFill rotWithShape="1">
          <a:blip r:embed="rId3">
            <a:alphaModFix/>
          </a:blip>
          <a:srcRect t="89731" r="84651" b="4866"/>
          <a:stretch/>
        </p:blipFill>
        <p:spPr>
          <a:xfrm>
            <a:off x="1833200" y="4229300"/>
            <a:ext cx="1518250" cy="534351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7" name="Google Shape;197;p30"/>
          <p:cNvSpPr/>
          <p:nvPr/>
        </p:nvSpPr>
        <p:spPr>
          <a:xfrm rot="5398516">
            <a:off x="1069704" y="2117877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1" title="google-cloud-credit-flow-2.png"/>
          <p:cNvPicPr preferRelativeResize="0"/>
          <p:nvPr/>
        </p:nvPicPr>
        <p:blipFill rotWithShape="1">
          <a:blip r:embed="rId3">
            <a:alphaModFix/>
          </a:blip>
          <a:srcRect t="5141"/>
          <a:stretch/>
        </p:blipFill>
        <p:spPr>
          <a:xfrm>
            <a:off x="2152650" y="401050"/>
            <a:ext cx="4838700" cy="45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 title="google-cloud-credit-flow-2-1.png"/>
          <p:cNvPicPr preferRelativeResize="0"/>
          <p:nvPr/>
        </p:nvPicPr>
        <p:blipFill rotWithShape="1">
          <a:blip r:embed="rId4">
            <a:alphaModFix/>
          </a:blip>
          <a:srcRect t="5749"/>
          <a:stretch/>
        </p:blipFill>
        <p:spPr>
          <a:xfrm>
            <a:off x="2127075" y="401050"/>
            <a:ext cx="4838701" cy="4551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 title="google-cloud-credit-flow-2-1.png"/>
          <p:cNvPicPr preferRelativeResize="0"/>
          <p:nvPr/>
        </p:nvPicPr>
        <p:blipFill rotWithShape="1">
          <a:blip r:embed="rId3">
            <a:alphaModFix/>
          </a:blip>
          <a:srcRect t="5749"/>
          <a:stretch/>
        </p:blipFill>
        <p:spPr>
          <a:xfrm>
            <a:off x="2127075" y="401050"/>
            <a:ext cx="4838701" cy="455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 title="google-cloud-credit-flow-2-2.png"/>
          <p:cNvPicPr preferRelativeResize="0"/>
          <p:nvPr/>
        </p:nvPicPr>
        <p:blipFill rotWithShape="1">
          <a:blip r:embed="rId4">
            <a:alphaModFix/>
          </a:blip>
          <a:srcRect l="22506" t="56024" r="24798" b="37571"/>
          <a:stretch/>
        </p:blipFill>
        <p:spPr>
          <a:xfrm>
            <a:off x="3239400" y="2822975"/>
            <a:ext cx="4932199" cy="598199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0" name="Google Shape;210;p32"/>
          <p:cNvSpPr/>
          <p:nvPr/>
        </p:nvSpPr>
        <p:spPr>
          <a:xfrm rot="-1484">
            <a:off x="506329" y="2245627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 title="google-cloud-credit-flow-2.png"/>
          <p:cNvPicPr preferRelativeResize="0"/>
          <p:nvPr/>
        </p:nvPicPr>
        <p:blipFill rotWithShape="1">
          <a:blip r:embed="rId3">
            <a:alphaModFix/>
          </a:blip>
          <a:srcRect t="5141"/>
          <a:stretch/>
        </p:blipFill>
        <p:spPr>
          <a:xfrm>
            <a:off x="2152650" y="401050"/>
            <a:ext cx="4838700" cy="459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3" title="google-cloud-credit-flow-2-2.png"/>
          <p:cNvPicPr preferRelativeResize="0"/>
          <p:nvPr/>
        </p:nvPicPr>
        <p:blipFill rotWithShape="1">
          <a:blip r:embed="rId4">
            <a:alphaModFix/>
          </a:blip>
          <a:srcRect t="5749"/>
          <a:stretch/>
        </p:blipFill>
        <p:spPr>
          <a:xfrm>
            <a:off x="2127075" y="401050"/>
            <a:ext cx="4838701" cy="4551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3" title="google-cloud-credit-flow-2-2.png"/>
          <p:cNvPicPr preferRelativeResize="0"/>
          <p:nvPr/>
        </p:nvPicPr>
        <p:blipFill rotWithShape="1">
          <a:blip r:embed="rId4">
            <a:alphaModFix/>
          </a:blip>
          <a:srcRect l="68479" t="80037" r="21557" b="15992"/>
          <a:stretch/>
        </p:blipFill>
        <p:spPr>
          <a:xfrm>
            <a:off x="5051451" y="3835602"/>
            <a:ext cx="871175" cy="346401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8" name="Google Shape;218;p33"/>
          <p:cNvSpPr/>
          <p:nvPr/>
        </p:nvSpPr>
        <p:spPr>
          <a:xfrm rot="-1484">
            <a:off x="2318379" y="3205852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4" title="google-cloud-credit-flow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688" y="152400"/>
            <a:ext cx="4848634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4" title="google-cloud-credit-flow-5.png"/>
          <p:cNvPicPr preferRelativeResize="0"/>
          <p:nvPr/>
        </p:nvPicPr>
        <p:blipFill rotWithShape="1">
          <a:blip r:embed="rId4">
            <a:alphaModFix/>
          </a:blip>
          <a:srcRect b="95010"/>
          <a:stretch/>
        </p:blipFill>
        <p:spPr>
          <a:xfrm>
            <a:off x="877300" y="0"/>
            <a:ext cx="7298050" cy="363426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" name="Google Shape;238;p36">
            <a:extLst>
              <a:ext uri="{FF2B5EF4-FFF2-40B4-BE49-F238E27FC236}">
                <a16:creationId xmlns:a16="http://schemas.microsoft.com/office/drawing/2014/main" id="{E66E865C-A9EA-475D-702A-6A7F581C55F8}"/>
              </a:ext>
            </a:extLst>
          </p:cNvPr>
          <p:cNvSpPr/>
          <p:nvPr/>
        </p:nvSpPr>
        <p:spPr>
          <a:xfrm rot="10798516">
            <a:off x="3352321" y="182313"/>
            <a:ext cx="2779500" cy="1441971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5" title="google-cloud-credit-flow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688" y="152400"/>
            <a:ext cx="4848634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5" title="google-cloud-credit-flow-4.png"/>
          <p:cNvPicPr preferRelativeResize="0"/>
          <p:nvPr/>
        </p:nvPicPr>
        <p:blipFill rotWithShape="1">
          <a:blip r:embed="rId3">
            <a:alphaModFix/>
          </a:blip>
          <a:srcRect t="9552" r="73920" b="80725"/>
          <a:stretch/>
        </p:blipFill>
        <p:spPr>
          <a:xfrm>
            <a:off x="1515875" y="674050"/>
            <a:ext cx="2013900" cy="749201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6" title="google-cloud-credit-flow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688" y="152400"/>
            <a:ext cx="4848634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6" title="google-cloud-credit-flow-4.png"/>
          <p:cNvPicPr preferRelativeResize="0"/>
          <p:nvPr/>
        </p:nvPicPr>
        <p:blipFill rotWithShape="1">
          <a:blip r:embed="rId3">
            <a:alphaModFix/>
          </a:blip>
          <a:srcRect t="70407" r="85299" b="25031"/>
          <a:stretch/>
        </p:blipFill>
        <p:spPr>
          <a:xfrm>
            <a:off x="2038749" y="3444425"/>
            <a:ext cx="1398100" cy="432926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37" name="Google Shape;23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450" y="3444425"/>
            <a:ext cx="1587392" cy="432925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8" name="Google Shape;238;p36"/>
          <p:cNvSpPr/>
          <p:nvPr/>
        </p:nvSpPr>
        <p:spPr>
          <a:xfrm rot="10798516">
            <a:off x="3509029" y="2861302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39" name="Google Shape;239;p36"/>
          <p:cNvSpPr txBox="1"/>
          <p:nvPr/>
        </p:nvSpPr>
        <p:spPr>
          <a:xfrm>
            <a:off x="584650" y="3072725"/>
            <a:ext cx="813000" cy="3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英文版</a:t>
            </a:r>
            <a:endParaRPr sz="15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7" title="google-cloud-credit-flow-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7688" y="152400"/>
            <a:ext cx="484863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8" title="google-cloud-credit-flow-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7688" y="152400"/>
            <a:ext cx="4848634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8" title="google-cloud-credit-flow-5.png"/>
          <p:cNvPicPr preferRelativeResize="0"/>
          <p:nvPr/>
        </p:nvPicPr>
        <p:blipFill rotWithShape="1">
          <a:blip r:embed="rId3">
            <a:alphaModFix/>
          </a:blip>
          <a:srcRect l="25002" t="39682" r="47686" b="53955"/>
          <a:stretch/>
        </p:blipFill>
        <p:spPr>
          <a:xfrm>
            <a:off x="1831400" y="1957650"/>
            <a:ext cx="2848324" cy="662125"/>
          </a:xfrm>
          <a:prstGeom prst="rect">
            <a:avLst/>
          </a:prstGeom>
          <a:noFill/>
          <a:ln>
            <a:noFill/>
          </a:ln>
          <a:effectLst>
            <a:outerShdw blurRad="114300" dist="47625" dir="27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/>
        </p:nvSpPr>
        <p:spPr>
          <a:xfrm>
            <a:off x="1495800" y="2078616"/>
            <a:ext cx="6152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你可能會遇到的狀況</a:t>
            </a:r>
            <a:endParaRPr sz="6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56" name="Google Shape;256;p39"/>
          <p:cNvSpPr txBox="1"/>
          <p:nvPr/>
        </p:nvSpPr>
        <p:spPr>
          <a:xfrm>
            <a:off x="3074125" y="3889104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例外狀態</a:t>
            </a:r>
            <a:endParaRPr sz="20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257" name="Google Shape;257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231" y="292318"/>
            <a:ext cx="1358125" cy="10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73006" y="3780752"/>
            <a:ext cx="1358125" cy="106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F8D8D8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ono Medium"/>
                <a:ea typeface="Google Sans Mono Medium"/>
                <a:cs typeface="Google Sans Mono Medium"/>
                <a:sym typeface="Google Sans Mono Medium"/>
              </a:rPr>
              <a:t>1</a:t>
            </a:r>
            <a:endParaRPr sz="1600">
              <a:solidFill>
                <a:schemeClr val="dk1"/>
              </a:solidFill>
              <a:latin typeface="Google Sans Mono Medium"/>
              <a:ea typeface="Google Sans Mono Medium"/>
              <a:cs typeface="Google Sans Mono Medium"/>
              <a:sym typeface="Google Sans Mono Medium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523225" y="4146500"/>
            <a:ext cx="574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啟用流程</a:t>
            </a:r>
            <a:endParaRPr sz="18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/>
          </a:blip>
          <a:srcRect t="1057" b="1057"/>
          <a:stretch/>
        </p:blipFill>
        <p:spPr>
          <a:xfrm>
            <a:off x="6971950" y="3556908"/>
            <a:ext cx="1688000" cy="10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/>
          <p:nvPr/>
        </p:nvSpPr>
        <p:spPr>
          <a:xfrm>
            <a:off x="523225" y="1826125"/>
            <a:ext cx="6907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Google Cloud </a:t>
            </a:r>
            <a:r>
              <a:rPr lang="en" sz="60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Credits</a:t>
            </a:r>
            <a:r>
              <a:rPr lang="en" sz="6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6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狀況一、用非 gmail.com 的網域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264" name="Google Shape;264;p40" title="google-cloud-credit-excetpion-2.png"/>
          <p:cNvPicPr preferRelativeResize="0"/>
          <p:nvPr/>
        </p:nvPicPr>
        <p:blipFill rotWithShape="1">
          <a:blip r:embed="rId3">
            <a:alphaModFix/>
          </a:blip>
          <a:srcRect b="66909"/>
          <a:stretch/>
        </p:blipFill>
        <p:spPr>
          <a:xfrm>
            <a:off x="645700" y="1642850"/>
            <a:ext cx="7829999" cy="258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狀況二、已經有之前參加的 credits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70" name="Google Shape;270;p41"/>
          <p:cNvSpPr txBox="1"/>
          <p:nvPr/>
        </p:nvSpPr>
        <p:spPr>
          <a:xfrm>
            <a:off x="332200" y="1363025"/>
            <a:ext cx="580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一個 credit 會建立一組帳號帳戶（Billing account）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pic>
        <p:nvPicPr>
          <p:cNvPr id="271" name="Google Shape;271;p41" title="google-cloud-billing-accounts.png"/>
          <p:cNvPicPr preferRelativeResize="0"/>
          <p:nvPr/>
        </p:nvPicPr>
        <p:blipFill rotWithShape="1">
          <a:blip r:embed="rId3">
            <a:alphaModFix/>
          </a:blip>
          <a:srcRect r="5455"/>
          <a:stretch/>
        </p:blipFill>
        <p:spPr>
          <a:xfrm>
            <a:off x="393375" y="1910200"/>
            <a:ext cx="8357249" cy="259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2" title="google-cloud-credit-flow-5.png"/>
          <p:cNvPicPr preferRelativeResize="0"/>
          <p:nvPr/>
        </p:nvPicPr>
        <p:blipFill rotWithShape="1">
          <a:blip r:embed="rId3">
            <a:alphaModFix amt="20000"/>
          </a:blip>
          <a:srcRect t="9619" r="3353" b="20926"/>
          <a:stretch/>
        </p:blipFill>
        <p:spPr>
          <a:xfrm>
            <a:off x="989200" y="0"/>
            <a:ext cx="717194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2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狀況二、已經有之前參加的 credits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78" name="Google Shape;278;p42"/>
          <p:cNvSpPr txBox="1"/>
          <p:nvPr/>
        </p:nvSpPr>
        <p:spPr>
          <a:xfrm>
            <a:off x="332200" y="1363025"/>
            <a:ext cx="5802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一個 credit 會建立一組帳號帳戶（Billing account）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每個新增的帳號帳戶裡會有一筆 credit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pic>
        <p:nvPicPr>
          <p:cNvPr id="279" name="Google Shape;279;p42" title="google-cloud-credit-flow-5.png"/>
          <p:cNvPicPr preferRelativeResize="0"/>
          <p:nvPr/>
        </p:nvPicPr>
        <p:blipFill rotWithShape="1">
          <a:blip r:embed="rId3">
            <a:alphaModFix/>
          </a:blip>
          <a:srcRect l="24797" t="34717" r="5408" b="52115"/>
          <a:stretch/>
        </p:blipFill>
        <p:spPr>
          <a:xfrm>
            <a:off x="1726650" y="1966050"/>
            <a:ext cx="6434500" cy="1211400"/>
          </a:xfrm>
          <a:prstGeom prst="rect">
            <a:avLst/>
          </a:prstGeom>
          <a:noFill/>
          <a:ln>
            <a:noFill/>
          </a:ln>
          <a:effectLst>
            <a:outerShdw blurRad="57150" dist="7620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/>
          <p:nvPr/>
        </p:nvSpPr>
        <p:spPr>
          <a:xfrm>
            <a:off x="523225" y="486988"/>
            <a:ext cx="1831788" cy="546804"/>
          </a:xfrm>
          <a:prstGeom prst="flowChartTerminator">
            <a:avLst/>
          </a:prstGeom>
          <a:solidFill>
            <a:srgbClr val="F8D8D8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 Mono Medium"/>
                <a:ea typeface="Google Sans Mono Medium"/>
                <a:cs typeface="Google Sans Mono Medium"/>
                <a:sym typeface="Google Sans Mono Medium"/>
              </a:rPr>
              <a:t>2</a:t>
            </a:r>
            <a:endParaRPr sz="1600">
              <a:solidFill>
                <a:schemeClr val="dk1"/>
              </a:solidFill>
              <a:latin typeface="Google Sans Mono Medium"/>
              <a:ea typeface="Google Sans Mono Medium"/>
              <a:cs typeface="Google Sans Mono Medium"/>
              <a:sym typeface="Google Sans Mono Medium"/>
            </a:endParaRPr>
          </a:p>
        </p:txBody>
      </p:sp>
      <p:sp>
        <p:nvSpPr>
          <p:cNvPr id="313" name="Google Shape;313;p47"/>
          <p:cNvSpPr txBox="1"/>
          <p:nvPr/>
        </p:nvSpPr>
        <p:spPr>
          <a:xfrm>
            <a:off x="523225" y="4146500"/>
            <a:ext cx="5745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關於 Gemini 開發的一些事</a:t>
            </a:r>
            <a:endParaRPr sz="18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pic>
        <p:nvPicPr>
          <p:cNvPr id="314" name="Google Shape;314;p47"/>
          <p:cNvPicPr preferRelativeResize="0"/>
          <p:nvPr/>
        </p:nvPicPr>
        <p:blipFill rotWithShape="1">
          <a:blip r:embed="rId3">
            <a:alphaModFix/>
          </a:blip>
          <a:srcRect t="1057" b="1057"/>
          <a:stretch/>
        </p:blipFill>
        <p:spPr>
          <a:xfrm>
            <a:off x="6971950" y="3556908"/>
            <a:ext cx="1688000" cy="10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7"/>
          <p:cNvSpPr txBox="1"/>
          <p:nvPr/>
        </p:nvSpPr>
        <p:spPr>
          <a:xfrm>
            <a:off x="523225" y="1826125"/>
            <a:ext cx="6907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Vertex AI</a:t>
            </a:r>
            <a:endParaRPr sz="6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Gemini 兩個和開發者有關的工具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21" name="Google Shape;321;p48"/>
          <p:cNvSpPr txBox="1"/>
          <p:nvPr/>
        </p:nvSpPr>
        <p:spPr>
          <a:xfrm>
            <a:off x="332200" y="1363025"/>
            <a:ext cx="8837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AutoNum type="arabicPeriod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AI Studio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○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https://aistudio.google.com/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AutoNum type="arabicPeriod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Vertex AI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○"/>
            </a:pPr>
            <a:r>
              <a:rPr lang="en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https://console.cloud.google.com/vertex-ai</a:t>
            </a:r>
            <a:endParaRPr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60" title="google-aistudio-billing-account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300" y="1220372"/>
            <a:ext cx="9143999" cy="3725656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60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AI Studio 連結帳單帳戶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61" title="google-aistudio-billing-account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300" y="1220372"/>
            <a:ext cx="9143999" cy="3725656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61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AI Studio 連結帳單帳戶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405" name="Google Shape;405;p61" title="google-aistudio-billing-account-0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400" y="3237525"/>
            <a:ext cx="2371300" cy="8165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1"/>
          <p:cNvSpPr/>
          <p:nvPr/>
        </p:nvSpPr>
        <p:spPr>
          <a:xfrm rot="10798516">
            <a:off x="3271004" y="2819627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2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AI Studio 連結帳單帳戶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412" name="Google Shape;412;p62" title="google-aistudio-billing-account-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825" y="1376363"/>
            <a:ext cx="4857750" cy="31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3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AI Studio 連結帳單帳戶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418" name="Google Shape;418;p63" title="google-aistudio-billing-account-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975" y="1328725"/>
            <a:ext cx="474345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4"/>
          <p:cNvSpPr/>
          <p:nvPr/>
        </p:nvSpPr>
        <p:spPr>
          <a:xfrm>
            <a:off x="332200" y="323700"/>
            <a:ext cx="8457000" cy="6150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AI Studio 如果已經有連結，連結帳單帳戶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424" name="Google Shape;424;p64" title="google-aistudio-billing-account-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600" y="1145350"/>
            <a:ext cx="7724775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560791" y="3334849"/>
            <a:ext cx="58026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帳號使用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gmail.com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○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不要使用非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gmail.com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網域帳號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○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像是學校、公司、企業帳號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請優先使用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Google Chrome </a:t>
            </a: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操作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635841" y="3049429"/>
            <a:ext cx="64620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 err="1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注意事項</a:t>
            </a:r>
            <a:endParaRPr sz="2200" dirty="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111" name="Google Shape;111;p20"/>
          <p:cNvGrpSpPr/>
          <p:nvPr/>
        </p:nvGrpSpPr>
        <p:grpSpPr>
          <a:xfrm rot="5400000">
            <a:off x="7038764" y="2831436"/>
            <a:ext cx="1903127" cy="1390900"/>
            <a:chOff x="6705080" y="2843298"/>
            <a:chExt cx="2195325" cy="1604268"/>
          </a:xfrm>
        </p:grpSpPr>
        <p:sp>
          <p:nvSpPr>
            <p:cNvPr id="112" name="Google Shape;112;p20"/>
            <p:cNvSpPr/>
            <p:nvPr/>
          </p:nvSpPr>
          <p:spPr>
            <a:xfrm rot="5400000">
              <a:off x="6712280" y="2836098"/>
              <a:ext cx="1079400" cy="1093800"/>
            </a:xfrm>
            <a:prstGeom prst="arc">
              <a:avLst>
                <a:gd name="adj1" fmla="val 16106745"/>
                <a:gd name="adj2" fmla="val 2074645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  <p:cxnSp>
          <p:nvCxnSpPr>
            <p:cNvPr id="113" name="Google Shape;113;p20"/>
            <p:cNvCxnSpPr>
              <a:endCxn id="112" idx="0"/>
            </p:cNvCxnSpPr>
            <p:nvPr/>
          </p:nvCxnSpPr>
          <p:spPr>
            <a:xfrm rot="5400000" flipH="1">
              <a:off x="7262873" y="3903966"/>
              <a:ext cx="1079400" cy="78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4" name="Google Shape;114;p20"/>
            <p:cNvSpPr/>
            <p:nvPr/>
          </p:nvSpPr>
          <p:spPr>
            <a:xfrm rot="-5400000" flipH="1">
              <a:off x="7813805" y="2836098"/>
              <a:ext cx="1079400" cy="1093800"/>
            </a:xfrm>
            <a:prstGeom prst="arc">
              <a:avLst>
                <a:gd name="adj1" fmla="val 16106745"/>
                <a:gd name="adj2" fmla="val 2074645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</p:grpSp>
      <p:grpSp>
        <p:nvGrpSpPr>
          <p:cNvPr id="115" name="Google Shape;115;p20"/>
          <p:cNvGrpSpPr/>
          <p:nvPr/>
        </p:nvGrpSpPr>
        <p:grpSpPr>
          <a:xfrm rot="-5400000">
            <a:off x="7592135" y="2360838"/>
            <a:ext cx="400249" cy="1047512"/>
            <a:chOff x="2686400" y="884650"/>
            <a:chExt cx="1009200" cy="2641229"/>
          </a:xfrm>
        </p:grpSpPr>
        <p:sp>
          <p:nvSpPr>
            <p:cNvPr id="116" name="Google Shape;116;p20"/>
            <p:cNvSpPr/>
            <p:nvPr/>
          </p:nvSpPr>
          <p:spPr>
            <a:xfrm>
              <a:off x="2686400" y="884650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2686400" y="1765417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2686400" y="2648979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</p:grpSp>
      <p:grpSp>
        <p:nvGrpSpPr>
          <p:cNvPr id="119" name="Google Shape;119;p20"/>
          <p:cNvGrpSpPr/>
          <p:nvPr/>
        </p:nvGrpSpPr>
        <p:grpSpPr>
          <a:xfrm rot="5400000">
            <a:off x="7592349" y="3641625"/>
            <a:ext cx="400249" cy="1047512"/>
            <a:chOff x="2686400" y="884650"/>
            <a:chExt cx="1009200" cy="2641229"/>
          </a:xfrm>
        </p:grpSpPr>
        <p:sp>
          <p:nvSpPr>
            <p:cNvPr id="120" name="Google Shape;120;p20"/>
            <p:cNvSpPr/>
            <p:nvPr/>
          </p:nvSpPr>
          <p:spPr>
            <a:xfrm>
              <a:off x="2686400" y="884650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2686400" y="1765417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2686400" y="2648979"/>
              <a:ext cx="1009200" cy="876900"/>
            </a:xfrm>
            <a:prstGeom prst="arc">
              <a:avLst>
                <a:gd name="adj1" fmla="val 16200000"/>
                <a:gd name="adj2" fmla="val 5400567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 Mono Light"/>
                <a:ea typeface="Roboto Mono Light"/>
                <a:cs typeface="Roboto Mono Light"/>
                <a:sym typeface="Roboto Mono Light"/>
              </a:endParaRPr>
            </a:p>
          </p:txBody>
        </p:sp>
      </p:grp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92298" y="556925"/>
            <a:ext cx="1696750" cy="1759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9;p21">
            <a:extLst>
              <a:ext uri="{FF2B5EF4-FFF2-40B4-BE49-F238E27FC236}">
                <a16:creationId xmlns:a16="http://schemas.microsoft.com/office/drawing/2014/main" id="{CF690CDB-42DF-122E-8D0D-66FED6CDC5B1}"/>
              </a:ext>
            </a:extLst>
          </p:cNvPr>
          <p:cNvSpPr txBox="1"/>
          <p:nvPr/>
        </p:nvSpPr>
        <p:spPr>
          <a:xfrm>
            <a:off x="560791" y="1670171"/>
            <a:ext cx="58026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不用信用卡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依活動提供可以獲得一定金額的免費使用額度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ogle Sans Text"/>
              <a:buChar char="●"/>
            </a:pP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一個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credit </a:t>
            </a:r>
            <a:r>
              <a:rPr lang="en" dirty="0" err="1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會建立一組帳號帳戶（Billing</a:t>
            </a:r>
            <a:r>
              <a:rPr lang="en" dirty="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account）</a:t>
            </a:r>
            <a:endParaRPr dirty="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3" name="Google Shape;130;p21">
            <a:extLst>
              <a:ext uri="{FF2B5EF4-FFF2-40B4-BE49-F238E27FC236}">
                <a16:creationId xmlns:a16="http://schemas.microsoft.com/office/drawing/2014/main" id="{B44BDEC5-A648-2E5D-269D-CDBC511BEA43}"/>
              </a:ext>
            </a:extLst>
          </p:cNvPr>
          <p:cNvSpPr txBox="1"/>
          <p:nvPr/>
        </p:nvSpPr>
        <p:spPr>
          <a:xfrm>
            <a:off x="621776" y="1415856"/>
            <a:ext cx="6462000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dirty="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為什麼要使用 </a:t>
            </a:r>
            <a:r>
              <a:rPr lang="en" sz="2200" dirty="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credit</a:t>
            </a:r>
          </a:p>
        </p:txBody>
      </p:sp>
      <p:sp>
        <p:nvSpPr>
          <p:cNvPr id="4" name="Google Shape;130;p21">
            <a:extLst>
              <a:ext uri="{FF2B5EF4-FFF2-40B4-BE49-F238E27FC236}">
                <a16:creationId xmlns:a16="http://schemas.microsoft.com/office/drawing/2014/main" id="{3BCF287D-6AF9-7F3A-324E-C74D33BEA3AE}"/>
              </a:ext>
            </a:extLst>
          </p:cNvPr>
          <p:cNvSpPr txBox="1"/>
          <p:nvPr/>
        </p:nvSpPr>
        <p:spPr>
          <a:xfrm>
            <a:off x="560791" y="487240"/>
            <a:ext cx="64620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What you need to know!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4231" y="292318"/>
            <a:ext cx="1358125" cy="10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73006" y="3780752"/>
            <a:ext cx="1358125" cy="106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774750" y="1202550"/>
            <a:ext cx="7594500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5400" b="0" i="0" dirty="0">
                <a:solidFill>
                  <a:schemeClr val="tx1"/>
                </a:solidFill>
                <a:effectLst/>
                <a:latin typeface="inherit"/>
                <a:hlinkClick r:id="rId5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https://trygcp.dev/e/</a:t>
            </a:r>
            <a:br>
              <a:rPr lang="en-US" altLang="zh-TW" sz="5400" b="0" i="0" dirty="0">
                <a:solidFill>
                  <a:schemeClr val="tx1"/>
                </a:solidFill>
                <a:effectLst/>
                <a:latin typeface="inherit"/>
                <a:hlinkClick r:id="rId5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zh-TW" sz="5400" b="0" i="0" dirty="0">
                <a:solidFill>
                  <a:schemeClr val="tx1"/>
                </a:solidFill>
                <a:effectLst/>
                <a:latin typeface="inherit"/>
                <a:hlinkClick r:id="rId5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build-ai-KHH01</a:t>
            </a:r>
            <a:endParaRPr sz="4400" dirty="0">
              <a:solidFill>
                <a:schemeClr val="tx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 title="google-cloud-credit-flow-0.png"/>
          <p:cNvPicPr preferRelativeResize="0"/>
          <p:nvPr/>
        </p:nvPicPr>
        <p:blipFill rotWithShape="1">
          <a:blip r:embed="rId3">
            <a:alphaModFix/>
          </a:blip>
          <a:srcRect b="41448"/>
          <a:stretch/>
        </p:blipFill>
        <p:spPr>
          <a:xfrm>
            <a:off x="152400" y="152400"/>
            <a:ext cx="8540500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 rot="10798516">
            <a:off x="4438304" y="96702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" name="Google Shape;152;p22">
            <a:extLst>
              <a:ext uri="{FF2B5EF4-FFF2-40B4-BE49-F238E27FC236}">
                <a16:creationId xmlns:a16="http://schemas.microsoft.com/office/drawing/2014/main" id="{10C235F5-B7E3-188A-A16F-E7E28037675F}"/>
              </a:ext>
            </a:extLst>
          </p:cNvPr>
          <p:cNvSpPr txBox="1"/>
          <p:nvPr/>
        </p:nvSpPr>
        <p:spPr>
          <a:xfrm>
            <a:off x="774750" y="3973979"/>
            <a:ext cx="75945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https://trygcp.dev/e/</a:t>
            </a:r>
            <a:b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build-ai-KHH01</a:t>
            </a:r>
            <a:endParaRPr sz="3200" dirty="0">
              <a:solidFill>
                <a:schemeClr val="tx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 title="google-cloud-credit-flow-0-login.png"/>
          <p:cNvPicPr preferRelativeResize="0"/>
          <p:nvPr/>
        </p:nvPicPr>
        <p:blipFill rotWithShape="1">
          <a:blip r:embed="rId3">
            <a:alphaModFix/>
          </a:blip>
          <a:srcRect b="41448"/>
          <a:stretch/>
        </p:blipFill>
        <p:spPr>
          <a:xfrm>
            <a:off x="152400" y="152400"/>
            <a:ext cx="8540500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/>
          <p:nvPr/>
        </p:nvSpPr>
        <p:spPr>
          <a:xfrm rot="-1484">
            <a:off x="2417154" y="689127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" name="Google Shape;152;p22">
            <a:extLst>
              <a:ext uri="{FF2B5EF4-FFF2-40B4-BE49-F238E27FC236}">
                <a16:creationId xmlns:a16="http://schemas.microsoft.com/office/drawing/2014/main" id="{48EAD9C7-E098-E589-6A7F-F580651037C9}"/>
              </a:ext>
            </a:extLst>
          </p:cNvPr>
          <p:cNvSpPr txBox="1"/>
          <p:nvPr/>
        </p:nvSpPr>
        <p:spPr>
          <a:xfrm>
            <a:off x="774750" y="3973979"/>
            <a:ext cx="75945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https://trygcp.dev/e/</a:t>
            </a:r>
            <a:b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build-ai-KHH01</a:t>
            </a:r>
            <a:endParaRPr sz="3200" dirty="0">
              <a:solidFill>
                <a:schemeClr val="tx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7" title="google-cloud-credit-flow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113" y="304800"/>
            <a:ext cx="853778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52;p22">
            <a:extLst>
              <a:ext uri="{FF2B5EF4-FFF2-40B4-BE49-F238E27FC236}">
                <a16:creationId xmlns:a16="http://schemas.microsoft.com/office/drawing/2014/main" id="{1DF4F1DB-E9A0-4F73-2CF2-3B429190D41C}"/>
              </a:ext>
            </a:extLst>
          </p:cNvPr>
          <p:cNvSpPr txBox="1"/>
          <p:nvPr/>
        </p:nvSpPr>
        <p:spPr>
          <a:xfrm>
            <a:off x="774750" y="3973979"/>
            <a:ext cx="75945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https://trygcp.dev/e/</a:t>
            </a:r>
            <a:b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build-ai-KHH01</a:t>
            </a:r>
            <a:endParaRPr sz="3200" dirty="0">
              <a:solidFill>
                <a:schemeClr val="tx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 title="google-cloud-credit-flow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113" y="304800"/>
            <a:ext cx="853778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/>
          <p:nvPr/>
        </p:nvSpPr>
        <p:spPr>
          <a:xfrm rot="10798516">
            <a:off x="3509029" y="2286302"/>
            <a:ext cx="2779500" cy="1652400"/>
          </a:xfrm>
          <a:prstGeom prst="rightArrow">
            <a:avLst>
              <a:gd name="adj1" fmla="val 67698"/>
              <a:gd name="adj2" fmla="val 50000"/>
            </a:avLst>
          </a:prstGeom>
          <a:solidFill>
            <a:srgbClr val="F9AB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" name="Google Shape;152;p22">
            <a:extLst>
              <a:ext uri="{FF2B5EF4-FFF2-40B4-BE49-F238E27FC236}">
                <a16:creationId xmlns:a16="http://schemas.microsoft.com/office/drawing/2014/main" id="{88333AE2-C19A-9F88-0D40-268568462E98}"/>
              </a:ext>
            </a:extLst>
          </p:cNvPr>
          <p:cNvSpPr txBox="1"/>
          <p:nvPr/>
        </p:nvSpPr>
        <p:spPr>
          <a:xfrm>
            <a:off x="774750" y="3973979"/>
            <a:ext cx="75945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https://trygcp.dev/e/</a:t>
            </a:r>
            <a:b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zh-TW" sz="3200" b="0" i="0" dirty="0">
                <a:solidFill>
                  <a:schemeClr val="tx1"/>
                </a:solidFill>
                <a:effectLst/>
                <a:latin typeface="inherit"/>
                <a:hlinkClick r:id="rId4" tooltip="https://trygcp.dev/e/build-ai-KHH0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build-ai-KHH01</a:t>
            </a:r>
            <a:endParaRPr sz="3200" dirty="0">
              <a:solidFill>
                <a:schemeClr val="tx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9" title="google-cloud-credit-flow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vFest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194</Words>
  <Application>Microsoft Macintosh PowerPoint</Application>
  <PresentationFormat>如螢幕大小 (16:9)</PresentationFormat>
  <Paragraphs>44</Paragraphs>
  <Slides>29</Slides>
  <Notes>29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40" baseType="lpstr">
      <vt:lpstr>Google Sans Mono Medium</vt:lpstr>
      <vt:lpstr>Google Sans Medium</vt:lpstr>
      <vt:lpstr>Google Sans</vt:lpstr>
      <vt:lpstr>inherit</vt:lpstr>
      <vt:lpstr>Google Sans Text</vt:lpstr>
      <vt:lpstr>Google Sans Mono</vt:lpstr>
      <vt:lpstr>Arial</vt:lpstr>
      <vt:lpstr>Google Sans SemiBold</vt:lpstr>
      <vt:lpstr>Roboto Mono Light</vt:lpstr>
      <vt:lpstr>Inconsolata</vt:lpstr>
      <vt:lpstr>DevFest 2023</vt:lpstr>
      <vt:lpstr>Build With Ai – NSYSU GCP 額度啟用教學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楷鈞 吳</cp:lastModifiedBy>
  <cp:revision>5</cp:revision>
  <dcterms:modified xsi:type="dcterms:W3CDTF">2025-05-04T16:52:16Z</dcterms:modified>
</cp:coreProperties>
</file>